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67" r:id="rId5"/>
    <p:sldId id="260" r:id="rId6"/>
    <p:sldId id="261" r:id="rId7"/>
    <p:sldId id="262" r:id="rId8"/>
    <p:sldId id="263" r:id="rId9"/>
    <p:sldId id="265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 Nazareth" initials="AN" lastIdx="1" clrIdx="0">
    <p:extLst>
      <p:ext uri="{19B8F6BF-5375-455C-9EA6-DF929625EA0E}">
        <p15:presenceInfo xmlns:p15="http://schemas.microsoft.com/office/powerpoint/2012/main" userId="Alexander Nazare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24E4E"/>
    <a:srgbClr val="66A831"/>
    <a:srgbClr val="24A05F"/>
    <a:srgbClr val="9995E4"/>
    <a:srgbClr val="05A3D1"/>
    <a:srgbClr val="E081DF"/>
    <a:srgbClr val="239B73"/>
    <a:srgbClr val="8BB7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44EA-2602-43CC-8C29-CC7295042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FCE98-6C59-4B3F-874C-7D8DA9C76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32A3E-3D2A-45E4-A04B-BF1C9FFE4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F1B66-EE99-42E1-840A-35BAC12B7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E63AE-4E54-421D-AA70-FB5395B5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6449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4C4D-3802-49C1-9156-C6865846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B5073-F8D5-4491-857C-010659E66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1826D-ACFC-4CB6-8163-E55FF9DA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CE4E1-207A-473E-8509-5AC9D5F03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B4EB4-3C10-4332-A661-17DC982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021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9A352D-983F-4B1B-8D6D-D48FC7CFC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96A301-735D-4FD0-8D2A-3421A56E9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A7929-DA25-405F-808E-7157070E6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F87FB-6CB7-4B8B-BC34-360CCB3B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D7328-6420-4F39-B94B-0ACF65EB2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7619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1520-24BC-4B9E-9873-4B29A4B42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FD39-3515-494F-8D0C-287F18AFE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E87CA-2F7B-4129-BC0F-DD3CB4602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6C956-5E3A-4DA2-B0DE-AF83A375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395E2-D8B9-4544-BD9D-5781B5BE6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084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E9203-D899-49C2-8636-9CFC1EBD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B889-3BD2-4F85-9D43-29AC9A85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AE03F-7C91-4738-B02A-E16D8916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5CAA7-395A-4965-B92E-513A74C6C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A75ED-875A-4EEA-A8BC-B91C2247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17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93BB-39D7-4F14-AFD8-C4EC538D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767A5-1798-42ED-8672-887CF60A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E98EB-6D94-423B-918E-4F0010E66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C8B2F-7912-4BEB-93A2-8A0A3F1AB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80F8A-82B4-4A80-A935-B04309684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712D9-CA40-4FB2-9929-1A4910C4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4403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2EE1-A96F-4A2C-BA74-BB9F2409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26546-09BD-42BF-8832-9814081A8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D4D3D-9BD8-4212-8D95-75AF5FD17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8C018-D3C2-4F46-B02A-9E8BD1D76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FA9CB-3E98-49DA-821C-73FC16E17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2755A9-8856-4C9D-B8E1-93A68D69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B8357B-1F7D-4BFB-B381-674241C1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E5FF03-D126-4EE9-A607-1E954252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7059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5482-656F-4F3F-A88D-F73108875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563B02-8807-4403-A310-824B8DFD6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FB864-ABD4-4BAC-9C65-84F30F3D0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9AF1D-6AEE-4FE1-AC4E-1DBCF3D5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170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6ED3F9-47C2-4FCE-A373-38BCFD2C7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62BCEF-2586-462F-8BB7-A0A7853B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7AFFA-C7AF-4C0F-9B94-F38C20782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277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B7F9-6C3B-4571-B755-668ADF3B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D7EEE-20D9-4075-B264-1E967087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DEA5D-5ABF-4BEB-BAF7-326C99492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CAB60-C8BC-4B01-9598-F2679490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B157B-10A3-43D1-9860-6799C165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24125-94C2-4CFD-BD93-D3F0BBE9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545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EA60C-5064-4797-8E2E-3D4101FA2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18F57-3826-4CC1-922B-A86A628515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50524-A744-4194-ABDC-C6B79BCD1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C3F76-5CD7-44C1-8E7E-00971361F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A66B9-651D-4EF9-9BE7-1E540677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88981-8682-4950-BED5-5E86789E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962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418C8D-7243-438B-83D3-BD307D7C4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DFA25-BDBA-46D2-A10B-1600815A8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A4806-2D74-4AEA-BE74-DFD8A94EF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8935E-3DFE-495A-BB55-BCB331375E20}" type="datetimeFigureOut">
              <a:rPr lang="en-CA" smtClean="0"/>
              <a:t>2020-06-12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A6BD2-DE62-4AE7-BD12-B11EF8EB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23580-CDAF-4BA5-B8E2-50A64C78C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75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1.png"/><Relationship Id="rId7" Type="http://schemas.openxmlformats.org/officeDocument/2006/relationships/slide" Target="slide1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4" Type="http://schemas.openxmlformats.org/officeDocument/2006/relationships/slide" Target="slide9.xml"/><Relationship Id="rId9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3.png"/><Relationship Id="rId7" Type="http://schemas.openxmlformats.org/officeDocument/2006/relationships/slide" Target="slide1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4" Type="http://schemas.openxmlformats.org/officeDocument/2006/relationships/slide" Target="slide9.xml"/><Relationship Id="rId9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4.png"/><Relationship Id="rId7" Type="http://schemas.openxmlformats.org/officeDocument/2006/relationships/slide" Target="slide1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4" Type="http://schemas.openxmlformats.org/officeDocument/2006/relationships/slide" Target="slide9.xml"/><Relationship Id="rId9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5.png"/><Relationship Id="rId7" Type="http://schemas.openxmlformats.org/officeDocument/2006/relationships/slide" Target="slide1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4" Type="http://schemas.openxmlformats.org/officeDocument/2006/relationships/slide" Target="slide9.xml"/><Relationship Id="rId9" Type="http://schemas.openxmlformats.org/officeDocument/2006/relationships/slide" Target="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6.png"/><Relationship Id="rId7" Type="http://schemas.openxmlformats.org/officeDocument/2006/relationships/slide" Target="slide1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4" Type="http://schemas.openxmlformats.org/officeDocument/2006/relationships/slide" Target="slide9.xml"/><Relationship Id="rId9" Type="http://schemas.openxmlformats.org/officeDocument/2006/relationships/slide" Target="slide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3.png"/><Relationship Id="rId7" Type="http://schemas.openxmlformats.org/officeDocument/2006/relationships/slide" Target="slid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5" Type="http://schemas.openxmlformats.org/officeDocument/2006/relationships/slide" Target="slide3.xml"/><Relationship Id="rId10" Type="http://schemas.openxmlformats.org/officeDocument/2006/relationships/slide" Target="slide7.xml"/><Relationship Id="rId4" Type="http://schemas.openxmlformats.org/officeDocument/2006/relationships/image" Target="../media/image4.svg"/><Relationship Id="rId9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3.png"/><Relationship Id="rId7" Type="http://schemas.openxmlformats.org/officeDocument/2006/relationships/slide" Target="slide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5" Type="http://schemas.openxmlformats.org/officeDocument/2006/relationships/slide" Target="slide3.xml"/><Relationship Id="rId10" Type="http://schemas.openxmlformats.org/officeDocument/2006/relationships/slide" Target="slide7.xml"/><Relationship Id="rId4" Type="http://schemas.openxmlformats.org/officeDocument/2006/relationships/image" Target="../media/image4.svg"/><Relationship Id="rId9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3.png"/><Relationship Id="rId7" Type="http://schemas.openxmlformats.org/officeDocument/2006/relationships/slide" Target="slide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5" Type="http://schemas.openxmlformats.org/officeDocument/2006/relationships/slide" Target="slide3.xml"/><Relationship Id="rId10" Type="http://schemas.openxmlformats.org/officeDocument/2006/relationships/slide" Target="slide7.xml"/><Relationship Id="rId4" Type="http://schemas.openxmlformats.org/officeDocument/2006/relationships/image" Target="../media/image4.svg"/><Relationship Id="rId9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3.png"/><Relationship Id="rId7" Type="http://schemas.openxmlformats.org/officeDocument/2006/relationships/slide" Target="slide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5" Type="http://schemas.openxmlformats.org/officeDocument/2006/relationships/slide" Target="slide3.xml"/><Relationship Id="rId10" Type="http://schemas.openxmlformats.org/officeDocument/2006/relationships/slide" Target="slide7.xml"/><Relationship Id="rId4" Type="http://schemas.openxmlformats.org/officeDocument/2006/relationships/image" Target="../media/image4.svg"/><Relationship Id="rId9" Type="http://schemas.openxmlformats.org/officeDocument/2006/relationships/slide" Target="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4.svg"/><Relationship Id="rId7" Type="http://schemas.openxmlformats.org/officeDocument/2006/relationships/slide" Target="slid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5" Type="http://schemas.openxmlformats.org/officeDocument/2006/relationships/slide" Target="slide3.xml"/><Relationship Id="rId10" Type="http://schemas.openxmlformats.org/officeDocument/2006/relationships/slide" Target="slide7.xml"/><Relationship Id="rId4" Type="http://schemas.openxmlformats.org/officeDocument/2006/relationships/image" Target="../media/image8.png"/><Relationship Id="rId9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3.png"/><Relationship Id="rId7" Type="http://schemas.openxmlformats.org/officeDocument/2006/relationships/slide" Target="slide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slide" Target="slide8.xml"/><Relationship Id="rId5" Type="http://schemas.openxmlformats.org/officeDocument/2006/relationships/slide" Target="slide3.xml"/><Relationship Id="rId10" Type="http://schemas.openxmlformats.org/officeDocument/2006/relationships/slide" Target="slide7.xml"/><Relationship Id="rId4" Type="http://schemas.openxmlformats.org/officeDocument/2006/relationships/image" Target="../media/image4.svg"/><Relationship Id="rId9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11.png"/><Relationship Id="rId7" Type="http://schemas.openxmlformats.org/officeDocument/2006/relationships/slide" Target="slide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0.xml"/><Relationship Id="rId5" Type="http://schemas.openxmlformats.org/officeDocument/2006/relationships/slide" Target="slide14.xml"/><Relationship Id="rId4" Type="http://schemas.openxmlformats.org/officeDocument/2006/relationships/slide" Target="slide9.xml"/><Relationship Id="rId9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0567-F791-424F-8DD7-3132BA1D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Community Analysis: Graphs of Top 100 Words by Frequency from Prominent Twitter Users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56899F-4D9D-4121-9350-7E7E7BE11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Alex Nazareth</a:t>
            </a:r>
          </a:p>
          <a:p>
            <a:r>
              <a:rPr lang="en-CA" dirty="0"/>
              <a:t>Ryerson University</a:t>
            </a:r>
          </a:p>
        </p:txBody>
      </p:sp>
    </p:spTree>
    <p:extLst>
      <p:ext uri="{BB962C8B-B14F-4D97-AF65-F5344CB8AC3E}">
        <p14:creationId xmlns:p14="http://schemas.microsoft.com/office/powerpoint/2010/main" val="2529254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February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399"/>
            <a:ext cx="3630612" cy="4200525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Perceived democrat scheming</a:t>
            </a: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Democratic primaries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4A05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4A05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Strength/republican values</a:t>
            </a:r>
          </a:p>
          <a:p>
            <a:pPr marL="80963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9995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Lavender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9995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Republican primaries</a:t>
            </a:r>
          </a:p>
          <a:p>
            <a:endParaRPr lang="en-CA" dirty="0"/>
          </a:p>
        </p:txBody>
      </p:sp>
      <p:pic>
        <p:nvPicPr>
          <p:cNvPr id="7" name="Picture 6" descr="A picture containing ship&#10;&#10;Description automatically generated">
            <a:extLst>
              <a:ext uri="{FF2B5EF4-FFF2-40B4-BE49-F238E27FC236}">
                <a16:creationId xmlns:a16="http://schemas.microsoft.com/office/drawing/2014/main" id="{738C2507-BE8F-4815-9D7D-CA3A65925A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 r="821" b="4548"/>
          <a:stretch/>
        </p:blipFill>
        <p:spPr>
          <a:xfrm>
            <a:off x="4828373" y="236915"/>
            <a:ext cx="6925754" cy="6384169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B92BC-30AC-41B9-AAD1-991CF14AF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ACB0D5-52E1-4F77-B3D0-A792C80C5248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632126" y="2213361"/>
            <a:ext cx="3022789" cy="2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Connector 8">
            <a:hlinkClick r:id="rId4" action="ppaction://hlinksldjump"/>
            <a:extLst>
              <a:ext uri="{FF2B5EF4-FFF2-40B4-BE49-F238E27FC236}">
                <a16:creationId xmlns:a16="http://schemas.microsoft.com/office/drawing/2014/main" id="{51C75048-61F6-4E42-B6A2-EE109B417FF5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0" name="Flowchart: Connector 9">
            <a:hlinkClick r:id="rId5" action="ppaction://hlinksldjump"/>
            <a:extLst>
              <a:ext uri="{FF2B5EF4-FFF2-40B4-BE49-F238E27FC236}">
                <a16:creationId xmlns:a16="http://schemas.microsoft.com/office/drawing/2014/main" id="{8DD9B85C-5FD1-466B-B7C0-E73BAD507E74}"/>
              </a:ext>
            </a:extLst>
          </p:cNvPr>
          <p:cNvSpPr>
            <a:spLocks noChangeAspect="1"/>
          </p:cNvSpPr>
          <p:nvPr/>
        </p:nvSpPr>
        <p:spPr>
          <a:xfrm>
            <a:off x="3510915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  <p:sp>
        <p:nvSpPr>
          <p:cNvPr id="11" name="Flowchart: Connector 10">
            <a:hlinkClick r:id="rId6" action="ppaction://hlinksldjump"/>
            <a:extLst>
              <a:ext uri="{FF2B5EF4-FFF2-40B4-BE49-F238E27FC236}">
                <a16:creationId xmlns:a16="http://schemas.microsoft.com/office/drawing/2014/main" id="{1F33D2F0-27C6-4603-BCB8-706A5EA236A3}"/>
              </a:ext>
            </a:extLst>
          </p:cNvPr>
          <p:cNvSpPr>
            <a:spLocks noChangeAspect="1"/>
          </p:cNvSpPr>
          <p:nvPr/>
        </p:nvSpPr>
        <p:spPr>
          <a:xfrm>
            <a:off x="1208039" y="2135397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12" name="Flowchart: Connector 11">
            <a:hlinkClick r:id="rId7" action="ppaction://hlinksldjump"/>
            <a:extLst>
              <a:ext uri="{FF2B5EF4-FFF2-40B4-BE49-F238E27FC236}">
                <a16:creationId xmlns:a16="http://schemas.microsoft.com/office/drawing/2014/main" id="{63000E5F-42DA-4B08-B58A-BAF4A29C2CD5}"/>
              </a:ext>
            </a:extLst>
          </p:cNvPr>
          <p:cNvSpPr>
            <a:spLocks noChangeAspect="1"/>
          </p:cNvSpPr>
          <p:nvPr/>
        </p:nvSpPr>
        <p:spPr>
          <a:xfrm>
            <a:off x="1783564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13" name="Flowchart: Connector 12">
            <a:hlinkClick r:id="rId8" action="ppaction://hlinksldjump"/>
            <a:extLst>
              <a:ext uri="{FF2B5EF4-FFF2-40B4-BE49-F238E27FC236}">
                <a16:creationId xmlns:a16="http://schemas.microsoft.com/office/drawing/2014/main" id="{3430CBA2-E627-4224-A485-742E73D63E0B}"/>
              </a:ext>
            </a:extLst>
          </p:cNvPr>
          <p:cNvSpPr>
            <a:spLocks noChangeAspect="1"/>
          </p:cNvSpPr>
          <p:nvPr/>
        </p:nvSpPr>
        <p:spPr>
          <a:xfrm>
            <a:off x="2361451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14" name="Flowchart: Connector 13">
            <a:hlinkClick r:id="rId9" action="ppaction://hlinksldjump"/>
            <a:extLst>
              <a:ext uri="{FF2B5EF4-FFF2-40B4-BE49-F238E27FC236}">
                <a16:creationId xmlns:a16="http://schemas.microsoft.com/office/drawing/2014/main" id="{846819BA-43CC-44F2-82CC-1FEAA47B7B2B}"/>
              </a:ext>
            </a:extLst>
          </p:cNvPr>
          <p:cNvSpPr>
            <a:spLocks noChangeAspect="1"/>
          </p:cNvSpPr>
          <p:nvPr/>
        </p:nvSpPr>
        <p:spPr>
          <a:xfrm>
            <a:off x="2936183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369124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March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399"/>
            <a:ext cx="3630612" cy="4200525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24E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Red</a:t>
            </a:r>
            <a:endParaRPr lang="en-CA" dirty="0">
              <a:solidFill>
                <a:srgbClr val="E24E4E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24E4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Primaries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66A83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66A83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COVID-19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66A83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Media</a:t>
            </a:r>
          </a:p>
          <a:p>
            <a:pPr marL="80963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9995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Lavender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9995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Democrats</a:t>
            </a:r>
          </a:p>
          <a:p>
            <a:endParaRPr lang="en-CA" dirty="0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B92BC-30AC-41B9-AAD1-991CF14A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pic>
        <p:nvPicPr>
          <p:cNvPr id="10" name="Picture 9" descr="A close up of an object&#10;&#10;Description automatically generated">
            <a:extLst>
              <a:ext uri="{FF2B5EF4-FFF2-40B4-BE49-F238E27FC236}">
                <a16:creationId xmlns:a16="http://schemas.microsoft.com/office/drawing/2014/main" id="{33594460-818C-442A-A7DB-19C2F613B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" t="5607" r="1994" b="5669"/>
          <a:stretch/>
        </p:blipFill>
        <p:spPr>
          <a:xfrm>
            <a:off x="4747619" y="228775"/>
            <a:ext cx="6927078" cy="640044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4401531-717B-40B0-AC5C-87251580FC3E}"/>
              </a:ext>
            </a:extLst>
          </p:cNvPr>
          <p:cNvCxnSpPr>
            <a:cxnSpLocks/>
            <a:endCxn id="9" idx="6"/>
          </p:cNvCxnSpPr>
          <p:nvPr/>
        </p:nvCxnSpPr>
        <p:spPr>
          <a:xfrm>
            <a:off x="632126" y="2213361"/>
            <a:ext cx="3022789" cy="2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Connector 6">
            <a:hlinkClick r:id="rId4" action="ppaction://hlinksldjump"/>
            <a:extLst>
              <a:ext uri="{FF2B5EF4-FFF2-40B4-BE49-F238E27FC236}">
                <a16:creationId xmlns:a16="http://schemas.microsoft.com/office/drawing/2014/main" id="{81801BDD-EDE0-423A-97C6-CCF2CB91D93C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9" name="Flowchart: Connector 8">
            <a:hlinkClick r:id="rId5" action="ppaction://hlinksldjump"/>
            <a:extLst>
              <a:ext uri="{FF2B5EF4-FFF2-40B4-BE49-F238E27FC236}">
                <a16:creationId xmlns:a16="http://schemas.microsoft.com/office/drawing/2014/main" id="{5B66F492-CA5E-4FD1-97DC-7092D0EDC7E0}"/>
              </a:ext>
            </a:extLst>
          </p:cNvPr>
          <p:cNvSpPr>
            <a:spLocks noChangeAspect="1"/>
          </p:cNvSpPr>
          <p:nvPr/>
        </p:nvSpPr>
        <p:spPr>
          <a:xfrm>
            <a:off x="3510915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  <p:sp>
        <p:nvSpPr>
          <p:cNvPr id="11" name="Flowchart: Connector 10">
            <a:hlinkClick r:id="rId6" action="ppaction://hlinksldjump"/>
            <a:extLst>
              <a:ext uri="{FF2B5EF4-FFF2-40B4-BE49-F238E27FC236}">
                <a16:creationId xmlns:a16="http://schemas.microsoft.com/office/drawing/2014/main" id="{85EC3525-7B54-4510-83EF-A812219E9EB1}"/>
              </a:ext>
            </a:extLst>
          </p:cNvPr>
          <p:cNvSpPr>
            <a:spLocks noChangeAspect="1"/>
          </p:cNvSpPr>
          <p:nvPr/>
        </p:nvSpPr>
        <p:spPr>
          <a:xfrm>
            <a:off x="1208039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12" name="Flowchart: Connector 11">
            <a:hlinkClick r:id="rId7" action="ppaction://hlinksldjump"/>
            <a:extLst>
              <a:ext uri="{FF2B5EF4-FFF2-40B4-BE49-F238E27FC236}">
                <a16:creationId xmlns:a16="http://schemas.microsoft.com/office/drawing/2014/main" id="{6A404865-D582-4C6E-B4BB-1B34D8BCEC21}"/>
              </a:ext>
            </a:extLst>
          </p:cNvPr>
          <p:cNvSpPr>
            <a:spLocks noChangeAspect="1"/>
          </p:cNvSpPr>
          <p:nvPr/>
        </p:nvSpPr>
        <p:spPr>
          <a:xfrm>
            <a:off x="1783564" y="2135397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13" name="Flowchart: Connector 12">
            <a:hlinkClick r:id="rId8" action="ppaction://hlinksldjump"/>
            <a:extLst>
              <a:ext uri="{FF2B5EF4-FFF2-40B4-BE49-F238E27FC236}">
                <a16:creationId xmlns:a16="http://schemas.microsoft.com/office/drawing/2014/main" id="{0C1BACEB-6DF0-4B40-B462-9A438D38782A}"/>
              </a:ext>
            </a:extLst>
          </p:cNvPr>
          <p:cNvSpPr>
            <a:spLocks noChangeAspect="1"/>
          </p:cNvSpPr>
          <p:nvPr/>
        </p:nvSpPr>
        <p:spPr>
          <a:xfrm>
            <a:off x="2361451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14" name="Flowchart: Connector 13">
            <a:hlinkClick r:id="rId9" action="ppaction://hlinksldjump"/>
            <a:extLst>
              <a:ext uri="{FF2B5EF4-FFF2-40B4-BE49-F238E27FC236}">
                <a16:creationId xmlns:a16="http://schemas.microsoft.com/office/drawing/2014/main" id="{1ED5389C-90FB-44AF-A178-3ECD5A60AAE2}"/>
              </a:ext>
            </a:extLst>
          </p:cNvPr>
          <p:cNvSpPr>
            <a:spLocks noChangeAspect="1"/>
          </p:cNvSpPr>
          <p:nvPr/>
        </p:nvSpPr>
        <p:spPr>
          <a:xfrm>
            <a:off x="2936183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096949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April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399"/>
            <a:ext cx="4407656" cy="4200525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COVID-19</a:t>
            </a: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Media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Democrats</a:t>
            </a:r>
          </a:p>
          <a:p>
            <a:pPr marL="80963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Dark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White House press conferences at 5:30</a:t>
            </a:r>
            <a:endParaRPr lang="en-CA" dirty="0">
              <a:ln w="0"/>
              <a:solidFill>
                <a:srgbClr val="8BB70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Government response to COVID-19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Republican congressional primary endorsements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B92BC-30AC-41B9-AAD1-991CF14A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44747F1-DF50-41A7-831D-BE4D224F42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" t="2989" r="-1" b="3552"/>
          <a:stretch/>
        </p:blipFill>
        <p:spPr>
          <a:xfrm>
            <a:off x="4690576" y="187937"/>
            <a:ext cx="6850166" cy="64821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163430-76F6-4249-9EA8-81F0C3E56F48}"/>
              </a:ext>
            </a:extLst>
          </p:cNvPr>
          <p:cNvCxnSpPr>
            <a:cxnSpLocks/>
            <a:endCxn id="9" idx="6"/>
          </p:cNvCxnSpPr>
          <p:nvPr/>
        </p:nvCxnSpPr>
        <p:spPr>
          <a:xfrm>
            <a:off x="632126" y="2213361"/>
            <a:ext cx="3022789" cy="2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Connector 6">
            <a:hlinkClick r:id="rId4" action="ppaction://hlinksldjump"/>
            <a:extLst>
              <a:ext uri="{FF2B5EF4-FFF2-40B4-BE49-F238E27FC236}">
                <a16:creationId xmlns:a16="http://schemas.microsoft.com/office/drawing/2014/main" id="{0DA71EE1-0849-413C-A948-21D846B98F5C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9" name="Flowchart: Connector 8">
            <a:hlinkClick r:id="rId5" action="ppaction://hlinksldjump"/>
            <a:extLst>
              <a:ext uri="{FF2B5EF4-FFF2-40B4-BE49-F238E27FC236}">
                <a16:creationId xmlns:a16="http://schemas.microsoft.com/office/drawing/2014/main" id="{619ACAE4-0E7E-4A02-9D6B-ECFAF8836874}"/>
              </a:ext>
            </a:extLst>
          </p:cNvPr>
          <p:cNvSpPr>
            <a:spLocks noChangeAspect="1"/>
          </p:cNvSpPr>
          <p:nvPr/>
        </p:nvSpPr>
        <p:spPr>
          <a:xfrm>
            <a:off x="3510915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  <p:sp>
        <p:nvSpPr>
          <p:cNvPr id="10" name="Flowchart: Connector 9">
            <a:hlinkClick r:id="rId6" action="ppaction://hlinksldjump"/>
            <a:extLst>
              <a:ext uri="{FF2B5EF4-FFF2-40B4-BE49-F238E27FC236}">
                <a16:creationId xmlns:a16="http://schemas.microsoft.com/office/drawing/2014/main" id="{5AC4F1FE-F281-4FD6-A874-A68DA6DE6D65}"/>
              </a:ext>
            </a:extLst>
          </p:cNvPr>
          <p:cNvSpPr>
            <a:spLocks noChangeAspect="1"/>
          </p:cNvSpPr>
          <p:nvPr/>
        </p:nvSpPr>
        <p:spPr>
          <a:xfrm>
            <a:off x="1208039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11" name="Flowchart: Connector 10">
            <a:hlinkClick r:id="rId7" action="ppaction://hlinksldjump"/>
            <a:extLst>
              <a:ext uri="{FF2B5EF4-FFF2-40B4-BE49-F238E27FC236}">
                <a16:creationId xmlns:a16="http://schemas.microsoft.com/office/drawing/2014/main" id="{6E95AB9A-31D1-494F-A42E-E828B1ED2F4D}"/>
              </a:ext>
            </a:extLst>
          </p:cNvPr>
          <p:cNvSpPr>
            <a:spLocks noChangeAspect="1"/>
          </p:cNvSpPr>
          <p:nvPr/>
        </p:nvSpPr>
        <p:spPr>
          <a:xfrm>
            <a:off x="1783564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12" name="Flowchart: Connector 11">
            <a:hlinkClick r:id="rId8" action="ppaction://hlinksldjump"/>
            <a:extLst>
              <a:ext uri="{FF2B5EF4-FFF2-40B4-BE49-F238E27FC236}">
                <a16:creationId xmlns:a16="http://schemas.microsoft.com/office/drawing/2014/main" id="{EFB01BFE-FC6A-4870-987F-021EBEF4FB33}"/>
              </a:ext>
            </a:extLst>
          </p:cNvPr>
          <p:cNvSpPr>
            <a:spLocks noChangeAspect="1"/>
          </p:cNvSpPr>
          <p:nvPr/>
        </p:nvSpPr>
        <p:spPr>
          <a:xfrm>
            <a:off x="2361451" y="2135397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13" name="Flowchart: Connector 12">
            <a:hlinkClick r:id="rId9" action="ppaction://hlinksldjump"/>
            <a:extLst>
              <a:ext uri="{FF2B5EF4-FFF2-40B4-BE49-F238E27FC236}">
                <a16:creationId xmlns:a16="http://schemas.microsoft.com/office/drawing/2014/main" id="{CE216865-2E4E-4EB1-A4D0-146C299C8909}"/>
              </a:ext>
            </a:extLst>
          </p:cNvPr>
          <p:cNvSpPr>
            <a:spLocks noChangeAspect="1"/>
          </p:cNvSpPr>
          <p:nvPr/>
        </p:nvSpPr>
        <p:spPr>
          <a:xfrm>
            <a:off x="2936183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352490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May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76" y="2108676"/>
            <a:ext cx="4287952" cy="4520957"/>
          </a:xfrm>
        </p:spPr>
        <p:txBody>
          <a:bodyPr>
            <a:normAutofit lnSpcReduction="10000"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Transit funding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Republican congressional primary endorsements</a:t>
            </a:r>
          </a:p>
          <a:p>
            <a:pPr marL="80963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Dark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Mail-in ballot fraud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 is mad at China now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COVID-19 response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Fake news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Riots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Political = bad (against him)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Obamagate (+ Sleepy Joe)</a:t>
            </a:r>
            <a:endParaRPr lang="en-CA" dirty="0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B92BC-30AC-41B9-AAD1-991CF14A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464A360-5C30-422E-97FF-4D87C26843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" t="3026" r="3344" b="2582"/>
          <a:stretch/>
        </p:blipFill>
        <p:spPr>
          <a:xfrm>
            <a:off x="4963756" y="192280"/>
            <a:ext cx="6597353" cy="64734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183FCB-0161-43A6-942D-5869FA5ED7D3}"/>
              </a:ext>
            </a:extLst>
          </p:cNvPr>
          <p:cNvCxnSpPr>
            <a:cxnSpLocks/>
            <a:endCxn id="9" idx="6"/>
          </p:cNvCxnSpPr>
          <p:nvPr/>
        </p:nvCxnSpPr>
        <p:spPr>
          <a:xfrm>
            <a:off x="632126" y="2213361"/>
            <a:ext cx="3022789" cy="2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Connector 6">
            <a:hlinkClick r:id="rId4" action="ppaction://hlinksldjump"/>
            <a:extLst>
              <a:ext uri="{FF2B5EF4-FFF2-40B4-BE49-F238E27FC236}">
                <a16:creationId xmlns:a16="http://schemas.microsoft.com/office/drawing/2014/main" id="{D456BEAA-103C-4D70-A097-1EE2BC85350D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9" name="Flowchart: Connector 8">
            <a:hlinkClick r:id="rId5" action="ppaction://hlinksldjump"/>
            <a:extLst>
              <a:ext uri="{FF2B5EF4-FFF2-40B4-BE49-F238E27FC236}">
                <a16:creationId xmlns:a16="http://schemas.microsoft.com/office/drawing/2014/main" id="{5B9730E1-1F5B-40B9-9F7E-33B6A9096728}"/>
              </a:ext>
            </a:extLst>
          </p:cNvPr>
          <p:cNvSpPr>
            <a:spLocks noChangeAspect="1"/>
          </p:cNvSpPr>
          <p:nvPr/>
        </p:nvSpPr>
        <p:spPr>
          <a:xfrm>
            <a:off x="3510915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  <p:sp>
        <p:nvSpPr>
          <p:cNvPr id="11" name="Flowchart: Connector 10">
            <a:hlinkClick r:id="rId6" action="ppaction://hlinksldjump"/>
            <a:extLst>
              <a:ext uri="{FF2B5EF4-FFF2-40B4-BE49-F238E27FC236}">
                <a16:creationId xmlns:a16="http://schemas.microsoft.com/office/drawing/2014/main" id="{EA4C6F51-99B9-417B-ACA9-00658AE95618}"/>
              </a:ext>
            </a:extLst>
          </p:cNvPr>
          <p:cNvSpPr>
            <a:spLocks noChangeAspect="1"/>
          </p:cNvSpPr>
          <p:nvPr/>
        </p:nvSpPr>
        <p:spPr>
          <a:xfrm>
            <a:off x="1208039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12" name="Flowchart: Connector 11">
            <a:hlinkClick r:id="rId7" action="ppaction://hlinksldjump"/>
            <a:extLst>
              <a:ext uri="{FF2B5EF4-FFF2-40B4-BE49-F238E27FC236}">
                <a16:creationId xmlns:a16="http://schemas.microsoft.com/office/drawing/2014/main" id="{1D1A8DED-42F5-4C70-87C4-50C9C2791C2A}"/>
              </a:ext>
            </a:extLst>
          </p:cNvPr>
          <p:cNvSpPr>
            <a:spLocks noChangeAspect="1"/>
          </p:cNvSpPr>
          <p:nvPr/>
        </p:nvSpPr>
        <p:spPr>
          <a:xfrm>
            <a:off x="1783564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13" name="Flowchart: Connector 12">
            <a:hlinkClick r:id="rId8" action="ppaction://hlinksldjump"/>
            <a:extLst>
              <a:ext uri="{FF2B5EF4-FFF2-40B4-BE49-F238E27FC236}">
                <a16:creationId xmlns:a16="http://schemas.microsoft.com/office/drawing/2014/main" id="{74C7150F-1E93-43DD-AF66-E2898B509E8C}"/>
              </a:ext>
            </a:extLst>
          </p:cNvPr>
          <p:cNvSpPr>
            <a:spLocks noChangeAspect="1"/>
          </p:cNvSpPr>
          <p:nvPr/>
        </p:nvSpPr>
        <p:spPr>
          <a:xfrm>
            <a:off x="2361451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14" name="Flowchart: Connector 13">
            <a:hlinkClick r:id="rId9" action="ppaction://hlinksldjump"/>
            <a:extLst>
              <a:ext uri="{FF2B5EF4-FFF2-40B4-BE49-F238E27FC236}">
                <a16:creationId xmlns:a16="http://schemas.microsoft.com/office/drawing/2014/main" id="{36B103BD-2126-4EE0-96AF-B7D7BB8C7A7A}"/>
              </a:ext>
            </a:extLst>
          </p:cNvPr>
          <p:cNvSpPr>
            <a:spLocks noChangeAspect="1"/>
          </p:cNvSpPr>
          <p:nvPr/>
        </p:nvSpPr>
        <p:spPr>
          <a:xfrm>
            <a:off x="2936183" y="2135397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240558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May YTD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2" y="2108675"/>
            <a:ext cx="4305107" cy="4520957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Republican congressional primary endorsements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Democrats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Fake News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COVID-19 and response</a:t>
            </a:r>
            <a:endParaRPr lang="en-CA" dirty="0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B92BC-30AC-41B9-AAD1-991CF14A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6FF42E-959A-4191-8E9A-3AE29EE128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" t="2368" r="2440" b="3330"/>
          <a:stretch/>
        </p:blipFill>
        <p:spPr>
          <a:xfrm>
            <a:off x="4960220" y="119382"/>
            <a:ext cx="6699904" cy="661923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AF88C0-D2E5-4A72-A49B-21FFA5C9466C}"/>
              </a:ext>
            </a:extLst>
          </p:cNvPr>
          <p:cNvCxnSpPr>
            <a:cxnSpLocks/>
            <a:endCxn id="9" idx="6"/>
          </p:cNvCxnSpPr>
          <p:nvPr/>
        </p:nvCxnSpPr>
        <p:spPr>
          <a:xfrm>
            <a:off x="632126" y="2213361"/>
            <a:ext cx="3022789" cy="2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Connector 6">
            <a:hlinkClick r:id="rId4" action="ppaction://hlinksldjump"/>
            <a:extLst>
              <a:ext uri="{FF2B5EF4-FFF2-40B4-BE49-F238E27FC236}">
                <a16:creationId xmlns:a16="http://schemas.microsoft.com/office/drawing/2014/main" id="{9CF7473E-250E-4486-BE25-3B805F3F2C4E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9" name="Flowchart: Connector 8">
            <a:hlinkClick r:id="rId5" action="ppaction://hlinksldjump"/>
            <a:extLst>
              <a:ext uri="{FF2B5EF4-FFF2-40B4-BE49-F238E27FC236}">
                <a16:creationId xmlns:a16="http://schemas.microsoft.com/office/drawing/2014/main" id="{623BFDDD-8BB2-4CC4-86BD-7CE215687C61}"/>
              </a:ext>
            </a:extLst>
          </p:cNvPr>
          <p:cNvSpPr>
            <a:spLocks noChangeAspect="1"/>
          </p:cNvSpPr>
          <p:nvPr/>
        </p:nvSpPr>
        <p:spPr>
          <a:xfrm>
            <a:off x="3510915" y="2144283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  <p:sp>
        <p:nvSpPr>
          <p:cNvPr id="10" name="Flowchart: Connector 9">
            <a:hlinkClick r:id="rId6" action="ppaction://hlinksldjump"/>
            <a:extLst>
              <a:ext uri="{FF2B5EF4-FFF2-40B4-BE49-F238E27FC236}">
                <a16:creationId xmlns:a16="http://schemas.microsoft.com/office/drawing/2014/main" id="{B50F587C-7A63-4167-9691-8E9AFB3E6E4E}"/>
              </a:ext>
            </a:extLst>
          </p:cNvPr>
          <p:cNvSpPr>
            <a:spLocks noChangeAspect="1"/>
          </p:cNvSpPr>
          <p:nvPr/>
        </p:nvSpPr>
        <p:spPr>
          <a:xfrm>
            <a:off x="1208039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11" name="Flowchart: Connector 10">
            <a:hlinkClick r:id="rId7" action="ppaction://hlinksldjump"/>
            <a:extLst>
              <a:ext uri="{FF2B5EF4-FFF2-40B4-BE49-F238E27FC236}">
                <a16:creationId xmlns:a16="http://schemas.microsoft.com/office/drawing/2014/main" id="{8202AA41-CC4C-4109-AC73-5DD9D81E0968}"/>
              </a:ext>
            </a:extLst>
          </p:cNvPr>
          <p:cNvSpPr>
            <a:spLocks noChangeAspect="1"/>
          </p:cNvSpPr>
          <p:nvPr/>
        </p:nvSpPr>
        <p:spPr>
          <a:xfrm>
            <a:off x="1783564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12" name="Flowchart: Connector 11">
            <a:hlinkClick r:id="rId8" action="ppaction://hlinksldjump"/>
            <a:extLst>
              <a:ext uri="{FF2B5EF4-FFF2-40B4-BE49-F238E27FC236}">
                <a16:creationId xmlns:a16="http://schemas.microsoft.com/office/drawing/2014/main" id="{43428BF4-D325-4549-949E-299D5D6F5234}"/>
              </a:ext>
            </a:extLst>
          </p:cNvPr>
          <p:cNvSpPr>
            <a:spLocks noChangeAspect="1"/>
          </p:cNvSpPr>
          <p:nvPr/>
        </p:nvSpPr>
        <p:spPr>
          <a:xfrm>
            <a:off x="2361451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13" name="Flowchart: Connector 12">
            <a:hlinkClick r:id="rId9" action="ppaction://hlinksldjump"/>
            <a:extLst>
              <a:ext uri="{FF2B5EF4-FFF2-40B4-BE49-F238E27FC236}">
                <a16:creationId xmlns:a16="http://schemas.microsoft.com/office/drawing/2014/main" id="{E7643986-2A04-43EB-8BD2-352AF794BF3F}"/>
              </a:ext>
            </a:extLst>
          </p:cNvPr>
          <p:cNvSpPr>
            <a:spLocks noChangeAspect="1"/>
          </p:cNvSpPr>
          <p:nvPr/>
        </p:nvSpPr>
        <p:spPr>
          <a:xfrm>
            <a:off x="2936183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480122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35C1E-06D4-4178-A81C-DC1D30DF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Gephi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9128-2B19-49E8-BB92-597DCB867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549539"/>
          </a:xfrm>
        </p:spPr>
        <p:txBody>
          <a:bodyPr>
            <a:normAutofit/>
          </a:bodyPr>
          <a:lstStyle/>
          <a:p>
            <a:r>
              <a:rPr lang="en-CA" b="1" dirty="0"/>
              <a:t>ForceAtlas2</a:t>
            </a:r>
            <a:r>
              <a:rPr lang="en-CA" dirty="0"/>
              <a:t> layout algorithm settings (run until it appears to settle)</a:t>
            </a:r>
          </a:p>
          <a:p>
            <a:pPr lvl="1"/>
            <a:r>
              <a:rPr lang="en-CA" i="1" dirty="0"/>
              <a:t>Scaling</a:t>
            </a:r>
            <a:r>
              <a:rPr lang="en-CA" dirty="0"/>
              <a:t> = 10 and </a:t>
            </a:r>
            <a:r>
              <a:rPr lang="en-CA" i="1" dirty="0"/>
              <a:t>Gravity</a:t>
            </a:r>
            <a:r>
              <a:rPr lang="en-CA" dirty="0"/>
              <a:t> = 20</a:t>
            </a:r>
          </a:p>
          <a:p>
            <a:pPr lvl="1"/>
            <a:r>
              <a:rPr lang="en-CA" i="1" dirty="0"/>
              <a:t>Dissuade Hubs </a:t>
            </a:r>
            <a:r>
              <a:rPr lang="en-CA" dirty="0"/>
              <a:t>= true</a:t>
            </a:r>
          </a:p>
          <a:p>
            <a:pPr lvl="1"/>
            <a:r>
              <a:rPr lang="en-CA" i="1" dirty="0" err="1"/>
              <a:t>LinLog</a:t>
            </a:r>
            <a:r>
              <a:rPr lang="en-CA" i="1" dirty="0"/>
              <a:t> mode </a:t>
            </a:r>
            <a:r>
              <a:rPr lang="en-CA" dirty="0"/>
              <a:t>= true</a:t>
            </a:r>
          </a:p>
          <a:p>
            <a:pPr lvl="1"/>
            <a:r>
              <a:rPr lang="en-CA" i="1" dirty="0"/>
              <a:t>Prevent Overlap </a:t>
            </a:r>
            <a:r>
              <a:rPr lang="en-CA" dirty="0"/>
              <a:t>= true (only briefly at the end for performance reasons)</a:t>
            </a:r>
          </a:p>
          <a:p>
            <a:pPr lvl="1"/>
            <a:r>
              <a:rPr lang="en-CA" dirty="0"/>
              <a:t>Remaining settings left as default</a:t>
            </a:r>
          </a:p>
          <a:p>
            <a:r>
              <a:rPr lang="en-CA" dirty="0"/>
              <a:t>Calculate modularity statistic and partition node colours</a:t>
            </a:r>
          </a:p>
          <a:p>
            <a:r>
              <a:rPr lang="en-CA" dirty="0"/>
              <a:t>Set node size based on degree</a:t>
            </a:r>
          </a:p>
          <a:p>
            <a:r>
              <a:rPr lang="en-CA" dirty="0"/>
              <a:t>Add node labels</a:t>
            </a:r>
          </a:p>
          <a:p>
            <a:r>
              <a:rPr lang="en-CA" dirty="0"/>
              <a:t>Run </a:t>
            </a:r>
            <a:r>
              <a:rPr lang="en-CA" b="1" dirty="0" err="1"/>
              <a:t>LabelAdjust</a:t>
            </a:r>
            <a:r>
              <a:rPr lang="en-CA" dirty="0"/>
              <a:t>, along with some manual visual tweaks</a:t>
            </a:r>
          </a:p>
          <a:p>
            <a:pPr lvl="1"/>
            <a:endParaRPr lang="en-CA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5F0F58C-EBC2-447B-A632-71DF3C718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767" y="300167"/>
            <a:ext cx="3739861" cy="145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93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January 2020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5AB76-0F58-47A8-9D29-82024F98E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77" y="2057400"/>
            <a:ext cx="3267039" cy="3811588"/>
          </a:xfrm>
        </p:spPr>
        <p:txBody>
          <a:bodyPr/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Policy</a:t>
            </a:r>
            <a:endParaRPr lang="en-CA" sz="16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Positive support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Dark green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Tragedies (Iran plane incident)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Investigation progress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Updates/news 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National 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21E0679-FCB4-4403-ADE9-08815B3CF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" t="5306" r="113" b="5714"/>
          <a:stretch/>
        </p:blipFill>
        <p:spPr>
          <a:xfrm>
            <a:off x="4731465" y="377890"/>
            <a:ext cx="6783357" cy="6102220"/>
          </a:xfrm>
          <a:prstGeom prst="rect">
            <a:avLst/>
          </a:prstGeom>
        </p:spPr>
      </p:pic>
      <p:pic>
        <p:nvPicPr>
          <p:cNvPr id="12" name="Graphic 11" descr="Maple Leaf">
            <a:extLst>
              <a:ext uri="{FF2B5EF4-FFF2-40B4-BE49-F238E27FC236}">
                <a16:creationId xmlns:a16="http://schemas.microsoft.com/office/drawing/2014/main" id="{A7FD2A5F-9A6C-40BD-8D93-C61B7430D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7E6A55-ED1E-4626-8B35-D9983345307C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632126" y="2213361"/>
            <a:ext cx="3022789" cy="2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>
            <a:hlinkClick r:id="rId5" action="ppaction://hlinksldjump"/>
            <a:extLst>
              <a:ext uri="{FF2B5EF4-FFF2-40B4-BE49-F238E27FC236}">
                <a16:creationId xmlns:a16="http://schemas.microsoft.com/office/drawing/2014/main" id="{71E78015-1F76-4F7E-BE3A-AFA5E818D8BB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5" name="Flowchart: Connector 14">
            <a:hlinkClick r:id="rId6" action="ppaction://hlinksldjump"/>
            <a:extLst>
              <a:ext uri="{FF2B5EF4-FFF2-40B4-BE49-F238E27FC236}">
                <a16:creationId xmlns:a16="http://schemas.microsoft.com/office/drawing/2014/main" id="{52880A2F-2484-4998-8F5D-29FF46B4E2B3}"/>
              </a:ext>
            </a:extLst>
          </p:cNvPr>
          <p:cNvSpPr>
            <a:spLocks noChangeAspect="1"/>
          </p:cNvSpPr>
          <p:nvPr/>
        </p:nvSpPr>
        <p:spPr>
          <a:xfrm>
            <a:off x="3510915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  <p:sp>
        <p:nvSpPr>
          <p:cNvPr id="16" name="Flowchart: Connector 15">
            <a:hlinkClick r:id="rId7" action="ppaction://hlinksldjump"/>
            <a:extLst>
              <a:ext uri="{FF2B5EF4-FFF2-40B4-BE49-F238E27FC236}">
                <a16:creationId xmlns:a16="http://schemas.microsoft.com/office/drawing/2014/main" id="{ECC22BF8-12A7-46F7-93EA-04900DF28CA3}"/>
              </a:ext>
            </a:extLst>
          </p:cNvPr>
          <p:cNvSpPr>
            <a:spLocks noChangeAspect="1"/>
          </p:cNvSpPr>
          <p:nvPr/>
        </p:nvSpPr>
        <p:spPr>
          <a:xfrm>
            <a:off x="1208039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17" name="Flowchart: Connector 16">
            <a:hlinkClick r:id="rId8" action="ppaction://hlinksldjump"/>
            <a:extLst>
              <a:ext uri="{FF2B5EF4-FFF2-40B4-BE49-F238E27FC236}">
                <a16:creationId xmlns:a16="http://schemas.microsoft.com/office/drawing/2014/main" id="{7FB68259-6483-4424-A877-CE1866C48653}"/>
              </a:ext>
            </a:extLst>
          </p:cNvPr>
          <p:cNvSpPr>
            <a:spLocks noChangeAspect="1"/>
          </p:cNvSpPr>
          <p:nvPr/>
        </p:nvSpPr>
        <p:spPr>
          <a:xfrm>
            <a:off x="1783564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18" name="Flowchart: Connector 17">
            <a:hlinkClick r:id="rId9" action="ppaction://hlinksldjump"/>
            <a:extLst>
              <a:ext uri="{FF2B5EF4-FFF2-40B4-BE49-F238E27FC236}">
                <a16:creationId xmlns:a16="http://schemas.microsoft.com/office/drawing/2014/main" id="{9C9F0E6F-6FC4-4AF4-B2D7-1FFD3445A108}"/>
              </a:ext>
            </a:extLst>
          </p:cNvPr>
          <p:cNvSpPr>
            <a:spLocks noChangeAspect="1"/>
          </p:cNvSpPr>
          <p:nvPr/>
        </p:nvSpPr>
        <p:spPr>
          <a:xfrm>
            <a:off x="2361451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19" name="Flowchart: Connector 18">
            <a:hlinkClick r:id="rId10" action="ppaction://hlinksldjump"/>
            <a:extLst>
              <a:ext uri="{FF2B5EF4-FFF2-40B4-BE49-F238E27FC236}">
                <a16:creationId xmlns:a16="http://schemas.microsoft.com/office/drawing/2014/main" id="{E592ADF5-6219-4796-AD9B-1602692D0422}"/>
              </a:ext>
            </a:extLst>
          </p:cNvPr>
          <p:cNvSpPr>
            <a:spLocks noChangeAspect="1"/>
          </p:cNvSpPr>
          <p:nvPr/>
        </p:nvSpPr>
        <p:spPr>
          <a:xfrm>
            <a:off x="2936183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19843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February 2020</a:t>
            </a:r>
          </a:p>
        </p:txBody>
      </p:sp>
      <p:pic>
        <p:nvPicPr>
          <p:cNvPr id="5" name="Picture 4" descr="A picture containing watercraft, map, ship&#10;&#10;Description automatically generated">
            <a:extLst>
              <a:ext uri="{FF2B5EF4-FFF2-40B4-BE49-F238E27FC236}">
                <a16:creationId xmlns:a16="http://schemas.microsoft.com/office/drawing/2014/main" id="{1FBE20DF-C8C5-43EE-ADDB-E0BDEA68EC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9" b="4898"/>
          <a:stretch/>
        </p:blipFill>
        <p:spPr>
          <a:xfrm>
            <a:off x="4707520" y="321906"/>
            <a:ext cx="6858000" cy="6214188"/>
          </a:xfrm>
          <a:prstGeom prst="rect">
            <a:avLst/>
          </a:prstGeom>
        </p:spPr>
      </p:pic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83B7D848-40D7-446A-AB21-9EEF167CE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2605A39-634F-4588-B924-5AAC635A6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400"/>
            <a:ext cx="3997458" cy="4478694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Canada Child Benefit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Campaign promise to reduce child poverty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Policy</a:t>
            </a:r>
            <a:endParaRPr lang="en-CA" sz="1600" dirty="0">
              <a:ln w="0"/>
              <a:solidFill>
                <a:srgbClr val="8BB70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80963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Dark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Condolences for recent deaths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to Ethiopia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Coastal GasLink pipeline protests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4C7FA4-C11D-415D-A490-516113E499E9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632126" y="2213361"/>
            <a:ext cx="3022789" cy="2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owchart: Connector 7">
            <a:hlinkClick r:id="rId5" action="ppaction://hlinksldjump"/>
            <a:extLst>
              <a:ext uri="{FF2B5EF4-FFF2-40B4-BE49-F238E27FC236}">
                <a16:creationId xmlns:a16="http://schemas.microsoft.com/office/drawing/2014/main" id="{05964DB1-CA93-42A3-8F2E-6BC5888E5ACE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0" name="Flowchart: Connector 9">
            <a:hlinkClick r:id="rId6" action="ppaction://hlinksldjump"/>
            <a:extLst>
              <a:ext uri="{FF2B5EF4-FFF2-40B4-BE49-F238E27FC236}">
                <a16:creationId xmlns:a16="http://schemas.microsoft.com/office/drawing/2014/main" id="{3769CD9D-F902-43E9-9A76-A8AA649712F7}"/>
              </a:ext>
            </a:extLst>
          </p:cNvPr>
          <p:cNvSpPr>
            <a:spLocks noChangeAspect="1"/>
          </p:cNvSpPr>
          <p:nvPr/>
        </p:nvSpPr>
        <p:spPr>
          <a:xfrm>
            <a:off x="3510915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  <p:sp>
        <p:nvSpPr>
          <p:cNvPr id="11" name="Flowchart: Connector 10">
            <a:hlinkClick r:id="rId7" action="ppaction://hlinksldjump"/>
            <a:extLst>
              <a:ext uri="{FF2B5EF4-FFF2-40B4-BE49-F238E27FC236}">
                <a16:creationId xmlns:a16="http://schemas.microsoft.com/office/drawing/2014/main" id="{31BDF23A-59D2-47F8-991B-BB53C39063FB}"/>
              </a:ext>
            </a:extLst>
          </p:cNvPr>
          <p:cNvSpPr>
            <a:spLocks noChangeAspect="1"/>
          </p:cNvSpPr>
          <p:nvPr/>
        </p:nvSpPr>
        <p:spPr>
          <a:xfrm>
            <a:off x="1208039" y="2135397"/>
            <a:ext cx="144000" cy="144000"/>
          </a:xfrm>
          <a:prstGeom prst="flowChartConnector">
            <a:avLst/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12" name="Flowchart: Connector 11">
            <a:hlinkClick r:id="rId8" action="ppaction://hlinksldjump"/>
            <a:extLst>
              <a:ext uri="{FF2B5EF4-FFF2-40B4-BE49-F238E27FC236}">
                <a16:creationId xmlns:a16="http://schemas.microsoft.com/office/drawing/2014/main" id="{2997C299-8D86-4BC6-8645-BE9840DA575C}"/>
              </a:ext>
            </a:extLst>
          </p:cNvPr>
          <p:cNvSpPr>
            <a:spLocks noChangeAspect="1"/>
          </p:cNvSpPr>
          <p:nvPr/>
        </p:nvSpPr>
        <p:spPr>
          <a:xfrm>
            <a:off x="1783564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13" name="Flowchart: Connector 12">
            <a:hlinkClick r:id="rId9" action="ppaction://hlinksldjump"/>
            <a:extLst>
              <a:ext uri="{FF2B5EF4-FFF2-40B4-BE49-F238E27FC236}">
                <a16:creationId xmlns:a16="http://schemas.microsoft.com/office/drawing/2014/main" id="{B54653D3-AD67-4438-9B5B-6224131E9B18}"/>
              </a:ext>
            </a:extLst>
          </p:cNvPr>
          <p:cNvSpPr>
            <a:spLocks noChangeAspect="1"/>
          </p:cNvSpPr>
          <p:nvPr/>
        </p:nvSpPr>
        <p:spPr>
          <a:xfrm>
            <a:off x="2361451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14" name="Flowchart: Connector 13">
            <a:hlinkClick r:id="rId10" action="ppaction://hlinksldjump"/>
            <a:extLst>
              <a:ext uri="{FF2B5EF4-FFF2-40B4-BE49-F238E27FC236}">
                <a16:creationId xmlns:a16="http://schemas.microsoft.com/office/drawing/2014/main" id="{9AB0921E-2CF4-433F-996B-D020DDDAFBA2}"/>
              </a:ext>
            </a:extLst>
          </p:cNvPr>
          <p:cNvSpPr>
            <a:spLocks noChangeAspect="1"/>
          </p:cNvSpPr>
          <p:nvPr/>
        </p:nvSpPr>
        <p:spPr>
          <a:xfrm>
            <a:off x="2936183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8983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March 2020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43058B0-FD46-4C32-91BD-E71D2E3874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" t="8792" r="1295" b="9439"/>
          <a:stretch/>
        </p:blipFill>
        <p:spPr>
          <a:xfrm>
            <a:off x="4572000" y="424795"/>
            <a:ext cx="7088123" cy="6008409"/>
          </a:xfrm>
          <a:prstGeom prst="rect">
            <a:avLst/>
          </a:prstGeom>
        </p:spPr>
      </p:pic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EB8F28FC-D297-4168-AE60-2C00B1EC0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CF86B67-170F-42AF-AAE3-AE190CEC9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399"/>
            <a:ext cx="3912000" cy="4198121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 updates from Rideau Cottage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Encouragement</a:t>
            </a:r>
            <a:endParaRPr lang="en-CA" sz="1600" dirty="0">
              <a:ln w="0"/>
              <a:solidFill>
                <a:srgbClr val="8BB70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Lost income relief measures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 measures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816A90-2DA9-4B78-A7EF-BD999EC87DB1}"/>
              </a:ext>
            </a:extLst>
          </p:cNvPr>
          <p:cNvCxnSpPr>
            <a:cxnSpLocks/>
            <a:endCxn id="11" idx="6"/>
          </p:cNvCxnSpPr>
          <p:nvPr/>
        </p:nvCxnSpPr>
        <p:spPr>
          <a:xfrm>
            <a:off x="632126" y="2213361"/>
            <a:ext cx="3022789" cy="2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Connector 9">
            <a:hlinkClick r:id="rId5" action="ppaction://hlinksldjump"/>
            <a:extLst>
              <a:ext uri="{FF2B5EF4-FFF2-40B4-BE49-F238E27FC236}">
                <a16:creationId xmlns:a16="http://schemas.microsoft.com/office/drawing/2014/main" id="{D450A365-B0CE-44FF-A6D5-6BEE278136B3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1" name="Flowchart: Connector 10">
            <a:hlinkClick r:id="rId6" action="ppaction://hlinksldjump"/>
            <a:extLst>
              <a:ext uri="{FF2B5EF4-FFF2-40B4-BE49-F238E27FC236}">
                <a16:creationId xmlns:a16="http://schemas.microsoft.com/office/drawing/2014/main" id="{0AA5F883-9BE4-4DFD-8A3B-F966E39CD056}"/>
              </a:ext>
            </a:extLst>
          </p:cNvPr>
          <p:cNvSpPr>
            <a:spLocks noChangeAspect="1"/>
          </p:cNvSpPr>
          <p:nvPr/>
        </p:nvSpPr>
        <p:spPr>
          <a:xfrm>
            <a:off x="3510915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  <p:sp>
        <p:nvSpPr>
          <p:cNvPr id="12" name="Flowchart: Connector 11">
            <a:hlinkClick r:id="rId7" action="ppaction://hlinksldjump"/>
            <a:extLst>
              <a:ext uri="{FF2B5EF4-FFF2-40B4-BE49-F238E27FC236}">
                <a16:creationId xmlns:a16="http://schemas.microsoft.com/office/drawing/2014/main" id="{CD4582D5-4EB7-4E3E-9BDE-E1BF2A6022EC}"/>
              </a:ext>
            </a:extLst>
          </p:cNvPr>
          <p:cNvSpPr>
            <a:spLocks noChangeAspect="1"/>
          </p:cNvSpPr>
          <p:nvPr/>
        </p:nvSpPr>
        <p:spPr>
          <a:xfrm>
            <a:off x="1208039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13" name="Flowchart: Connector 12">
            <a:hlinkClick r:id="rId8" action="ppaction://hlinksldjump"/>
            <a:extLst>
              <a:ext uri="{FF2B5EF4-FFF2-40B4-BE49-F238E27FC236}">
                <a16:creationId xmlns:a16="http://schemas.microsoft.com/office/drawing/2014/main" id="{FB7FD4DB-4701-45DE-9BC6-FC66A70A25EB}"/>
              </a:ext>
            </a:extLst>
          </p:cNvPr>
          <p:cNvSpPr>
            <a:spLocks noChangeAspect="1"/>
          </p:cNvSpPr>
          <p:nvPr/>
        </p:nvSpPr>
        <p:spPr>
          <a:xfrm>
            <a:off x="1783564" y="2135397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14" name="Flowchart: Connector 13">
            <a:hlinkClick r:id="rId9" action="ppaction://hlinksldjump"/>
            <a:extLst>
              <a:ext uri="{FF2B5EF4-FFF2-40B4-BE49-F238E27FC236}">
                <a16:creationId xmlns:a16="http://schemas.microsoft.com/office/drawing/2014/main" id="{96925487-0079-481E-B8DF-70CF91520B61}"/>
              </a:ext>
            </a:extLst>
          </p:cNvPr>
          <p:cNvSpPr>
            <a:spLocks noChangeAspect="1"/>
          </p:cNvSpPr>
          <p:nvPr/>
        </p:nvSpPr>
        <p:spPr>
          <a:xfrm>
            <a:off x="2361451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15" name="Flowchart: Connector 14">
            <a:hlinkClick r:id="rId10" action="ppaction://hlinksldjump"/>
            <a:extLst>
              <a:ext uri="{FF2B5EF4-FFF2-40B4-BE49-F238E27FC236}">
                <a16:creationId xmlns:a16="http://schemas.microsoft.com/office/drawing/2014/main" id="{A390C996-A56C-4FDE-AC53-4533053C26B7}"/>
              </a:ext>
            </a:extLst>
          </p:cNvPr>
          <p:cNvSpPr>
            <a:spLocks noChangeAspect="1"/>
          </p:cNvSpPr>
          <p:nvPr/>
        </p:nvSpPr>
        <p:spPr>
          <a:xfrm>
            <a:off x="2936183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98782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April 2020</a:t>
            </a:r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3137DED-C2DB-4ECD-B541-3984A0720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8707" r="2290" b="9251"/>
          <a:stretch/>
        </p:blipFill>
        <p:spPr>
          <a:xfrm>
            <a:off x="4609323" y="352307"/>
            <a:ext cx="7153437" cy="6153386"/>
          </a:xfrm>
          <a:prstGeom prst="rect">
            <a:avLst/>
          </a:prstGeom>
        </p:spPr>
      </p:pic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455065C1-7E9B-4114-824D-2D5C2D989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05E876E-AADC-4EDD-AE74-9D41C0C74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400"/>
            <a:ext cx="3852180" cy="3811588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Economic relief measures (CERB </a:t>
            </a:r>
            <a:r>
              <a:rPr lang="en-CA" dirty="0" err="1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etc</a:t>
            </a: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 morning updates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Encouragement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 general healthcare updates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170044-294D-4337-98DB-D3077E0D2253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632126" y="2213361"/>
            <a:ext cx="3022789" cy="2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Connector 8">
            <a:hlinkClick r:id="rId5" action="ppaction://hlinksldjump"/>
            <a:extLst>
              <a:ext uri="{FF2B5EF4-FFF2-40B4-BE49-F238E27FC236}">
                <a16:creationId xmlns:a16="http://schemas.microsoft.com/office/drawing/2014/main" id="{49E79832-B537-4825-828C-2FBD139654B8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0" name="Flowchart: Connector 9">
            <a:hlinkClick r:id="rId6" action="ppaction://hlinksldjump"/>
            <a:extLst>
              <a:ext uri="{FF2B5EF4-FFF2-40B4-BE49-F238E27FC236}">
                <a16:creationId xmlns:a16="http://schemas.microsoft.com/office/drawing/2014/main" id="{9D09774E-DFBF-4612-97D4-71CD0901AAB8}"/>
              </a:ext>
            </a:extLst>
          </p:cNvPr>
          <p:cNvSpPr>
            <a:spLocks noChangeAspect="1"/>
          </p:cNvSpPr>
          <p:nvPr/>
        </p:nvSpPr>
        <p:spPr>
          <a:xfrm>
            <a:off x="3510915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  <p:sp>
        <p:nvSpPr>
          <p:cNvPr id="11" name="Flowchart: Connector 10">
            <a:hlinkClick r:id="rId7" action="ppaction://hlinksldjump"/>
            <a:extLst>
              <a:ext uri="{FF2B5EF4-FFF2-40B4-BE49-F238E27FC236}">
                <a16:creationId xmlns:a16="http://schemas.microsoft.com/office/drawing/2014/main" id="{DC487729-E1B7-419F-ADDC-6E3DBC247DEE}"/>
              </a:ext>
            </a:extLst>
          </p:cNvPr>
          <p:cNvSpPr>
            <a:spLocks noChangeAspect="1"/>
          </p:cNvSpPr>
          <p:nvPr/>
        </p:nvSpPr>
        <p:spPr>
          <a:xfrm>
            <a:off x="1208039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12" name="Flowchart: Connector 11">
            <a:hlinkClick r:id="rId8" action="ppaction://hlinksldjump"/>
            <a:extLst>
              <a:ext uri="{FF2B5EF4-FFF2-40B4-BE49-F238E27FC236}">
                <a16:creationId xmlns:a16="http://schemas.microsoft.com/office/drawing/2014/main" id="{F7A1D66B-6D9C-4B89-97E0-98CABC0E8E49}"/>
              </a:ext>
            </a:extLst>
          </p:cNvPr>
          <p:cNvSpPr>
            <a:spLocks noChangeAspect="1"/>
          </p:cNvSpPr>
          <p:nvPr/>
        </p:nvSpPr>
        <p:spPr>
          <a:xfrm>
            <a:off x="1783564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13" name="Flowchart: Connector 12">
            <a:hlinkClick r:id="rId9" action="ppaction://hlinksldjump"/>
            <a:extLst>
              <a:ext uri="{FF2B5EF4-FFF2-40B4-BE49-F238E27FC236}">
                <a16:creationId xmlns:a16="http://schemas.microsoft.com/office/drawing/2014/main" id="{C698D36B-47C6-4F04-B5FF-8B9455FF86CD}"/>
              </a:ext>
            </a:extLst>
          </p:cNvPr>
          <p:cNvSpPr>
            <a:spLocks noChangeAspect="1"/>
          </p:cNvSpPr>
          <p:nvPr/>
        </p:nvSpPr>
        <p:spPr>
          <a:xfrm>
            <a:off x="2361451" y="2135397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14" name="Flowchart: Connector 13">
            <a:hlinkClick r:id="rId10" action="ppaction://hlinksldjump"/>
            <a:extLst>
              <a:ext uri="{FF2B5EF4-FFF2-40B4-BE49-F238E27FC236}">
                <a16:creationId xmlns:a16="http://schemas.microsoft.com/office/drawing/2014/main" id="{C7CD6AA7-99B0-4CA5-AB6F-DD4E252B273C}"/>
              </a:ext>
            </a:extLst>
          </p:cNvPr>
          <p:cNvSpPr>
            <a:spLocks noChangeAspect="1"/>
          </p:cNvSpPr>
          <p:nvPr/>
        </p:nvSpPr>
        <p:spPr>
          <a:xfrm>
            <a:off x="2936183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9883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May 2020</a:t>
            </a:r>
          </a:p>
        </p:txBody>
      </p:sp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6AF22125-CDC3-409E-98F8-AA650C6D5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04926CB-D84A-4DA9-9B0B-BD00A9D7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400"/>
            <a:ext cx="3800905" cy="3811588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Economic relief measures (CERB </a:t>
            </a:r>
            <a:r>
              <a:rPr lang="en-CA" dirty="0" err="1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etc</a:t>
            </a: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Policy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 morning updates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 general healthcare updates</a:t>
            </a:r>
            <a:endParaRPr lang="en-CA" dirty="0"/>
          </a:p>
          <a:p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AC1C84-4EEF-4228-8D1B-CCD4AB6A1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" t="5109" r="1194" b="5421"/>
          <a:stretch/>
        </p:blipFill>
        <p:spPr>
          <a:xfrm>
            <a:off x="4855855" y="231111"/>
            <a:ext cx="6894612" cy="639577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92ED9F-30DD-4319-92AD-960188FCFEBB}"/>
              </a:ext>
            </a:extLst>
          </p:cNvPr>
          <p:cNvCxnSpPr>
            <a:cxnSpLocks/>
            <a:endCxn id="11" idx="6"/>
          </p:cNvCxnSpPr>
          <p:nvPr/>
        </p:nvCxnSpPr>
        <p:spPr>
          <a:xfrm>
            <a:off x="632126" y="2213361"/>
            <a:ext cx="3022789" cy="2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Connector 8">
            <a:hlinkClick r:id="rId5" action="ppaction://hlinksldjump"/>
            <a:extLst>
              <a:ext uri="{FF2B5EF4-FFF2-40B4-BE49-F238E27FC236}">
                <a16:creationId xmlns:a16="http://schemas.microsoft.com/office/drawing/2014/main" id="{F1B75056-ABE8-4852-9E71-C83635C0F290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1" name="Flowchart: Connector 10">
            <a:hlinkClick r:id="rId6" action="ppaction://hlinksldjump"/>
            <a:extLst>
              <a:ext uri="{FF2B5EF4-FFF2-40B4-BE49-F238E27FC236}">
                <a16:creationId xmlns:a16="http://schemas.microsoft.com/office/drawing/2014/main" id="{A4DA5669-7D54-41D4-9AA2-2EFC4D2463FC}"/>
              </a:ext>
            </a:extLst>
          </p:cNvPr>
          <p:cNvSpPr>
            <a:spLocks noChangeAspect="1"/>
          </p:cNvSpPr>
          <p:nvPr/>
        </p:nvSpPr>
        <p:spPr>
          <a:xfrm>
            <a:off x="3510915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  <p:sp>
        <p:nvSpPr>
          <p:cNvPr id="12" name="Flowchart: Connector 11">
            <a:hlinkClick r:id="rId7" action="ppaction://hlinksldjump"/>
            <a:extLst>
              <a:ext uri="{FF2B5EF4-FFF2-40B4-BE49-F238E27FC236}">
                <a16:creationId xmlns:a16="http://schemas.microsoft.com/office/drawing/2014/main" id="{290B84DA-100E-4C94-B447-ACEC79CC4D0D}"/>
              </a:ext>
            </a:extLst>
          </p:cNvPr>
          <p:cNvSpPr>
            <a:spLocks noChangeAspect="1"/>
          </p:cNvSpPr>
          <p:nvPr/>
        </p:nvSpPr>
        <p:spPr>
          <a:xfrm>
            <a:off x="1208039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13" name="Flowchart: Connector 12">
            <a:hlinkClick r:id="rId8" action="ppaction://hlinksldjump"/>
            <a:extLst>
              <a:ext uri="{FF2B5EF4-FFF2-40B4-BE49-F238E27FC236}">
                <a16:creationId xmlns:a16="http://schemas.microsoft.com/office/drawing/2014/main" id="{3CB138AB-63B0-48B5-813C-86376433B8E8}"/>
              </a:ext>
            </a:extLst>
          </p:cNvPr>
          <p:cNvSpPr>
            <a:spLocks noChangeAspect="1"/>
          </p:cNvSpPr>
          <p:nvPr/>
        </p:nvSpPr>
        <p:spPr>
          <a:xfrm>
            <a:off x="1783564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14" name="Flowchart: Connector 13">
            <a:hlinkClick r:id="rId9" action="ppaction://hlinksldjump"/>
            <a:extLst>
              <a:ext uri="{FF2B5EF4-FFF2-40B4-BE49-F238E27FC236}">
                <a16:creationId xmlns:a16="http://schemas.microsoft.com/office/drawing/2014/main" id="{564C0517-502B-4D19-B24A-9D9311512CC7}"/>
              </a:ext>
            </a:extLst>
          </p:cNvPr>
          <p:cNvSpPr>
            <a:spLocks noChangeAspect="1"/>
          </p:cNvSpPr>
          <p:nvPr/>
        </p:nvSpPr>
        <p:spPr>
          <a:xfrm>
            <a:off x="2361451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15" name="Flowchart: Connector 14">
            <a:hlinkClick r:id="rId10" action="ppaction://hlinksldjump"/>
            <a:extLst>
              <a:ext uri="{FF2B5EF4-FFF2-40B4-BE49-F238E27FC236}">
                <a16:creationId xmlns:a16="http://schemas.microsoft.com/office/drawing/2014/main" id="{041AC05B-B07B-4FCF-83D4-8C1B00BFA816}"/>
              </a:ext>
            </a:extLst>
          </p:cNvPr>
          <p:cNvSpPr>
            <a:spLocks noChangeAspect="1"/>
          </p:cNvSpPr>
          <p:nvPr/>
        </p:nvSpPr>
        <p:spPr>
          <a:xfrm>
            <a:off x="2936183" y="2135397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710660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May YTD 2020</a:t>
            </a:r>
          </a:p>
        </p:txBody>
      </p:sp>
      <p:pic>
        <p:nvPicPr>
          <p:cNvPr id="5" name="Picture 4" descr="A picture containing umbrella&#10;&#10;Description automatically generated">
            <a:extLst>
              <a:ext uri="{FF2B5EF4-FFF2-40B4-BE49-F238E27FC236}">
                <a16:creationId xmlns:a16="http://schemas.microsoft.com/office/drawing/2014/main" id="{8A637CC4-FDBB-44E3-9AB9-FD1D3DD38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15782" r="2539" b="15918"/>
          <a:stretch/>
        </p:blipFill>
        <p:spPr>
          <a:xfrm>
            <a:off x="3987803" y="535344"/>
            <a:ext cx="8127600" cy="5787312"/>
          </a:xfrm>
          <a:prstGeom prst="rect">
            <a:avLst/>
          </a:prstGeom>
        </p:spPr>
      </p:pic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51EF1094-5F64-499F-9651-D37E7686F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400"/>
            <a:ext cx="3455990" cy="3811588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 daily updates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Help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Encouragement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Work he is doing</a:t>
            </a:r>
            <a:endParaRPr lang="en-CA" dirty="0"/>
          </a:p>
          <a:p>
            <a:endParaRPr lang="en-CA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48A800-86D6-4F0F-A82E-48111193D628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632126" y="2213361"/>
            <a:ext cx="3022789" cy="2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Connector 8">
            <a:hlinkClick r:id="rId5" action="ppaction://hlinksldjump"/>
            <a:extLst>
              <a:ext uri="{FF2B5EF4-FFF2-40B4-BE49-F238E27FC236}">
                <a16:creationId xmlns:a16="http://schemas.microsoft.com/office/drawing/2014/main" id="{4CCE9CBF-2967-42C8-9190-967E349135D0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0" name="Flowchart: Connector 9">
            <a:hlinkClick r:id="rId6" action="ppaction://hlinksldjump"/>
            <a:extLst>
              <a:ext uri="{FF2B5EF4-FFF2-40B4-BE49-F238E27FC236}">
                <a16:creationId xmlns:a16="http://schemas.microsoft.com/office/drawing/2014/main" id="{63E53474-4CA4-4EBC-8716-D17FF9C9D9C9}"/>
              </a:ext>
            </a:extLst>
          </p:cNvPr>
          <p:cNvSpPr>
            <a:spLocks noChangeAspect="1"/>
          </p:cNvSpPr>
          <p:nvPr/>
        </p:nvSpPr>
        <p:spPr>
          <a:xfrm>
            <a:off x="3510915" y="2144283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  <p:sp>
        <p:nvSpPr>
          <p:cNvPr id="11" name="Flowchart: Connector 10">
            <a:hlinkClick r:id="rId7" action="ppaction://hlinksldjump"/>
            <a:extLst>
              <a:ext uri="{FF2B5EF4-FFF2-40B4-BE49-F238E27FC236}">
                <a16:creationId xmlns:a16="http://schemas.microsoft.com/office/drawing/2014/main" id="{E8E10FD4-FA96-4E65-BDD6-BE43A91A8709}"/>
              </a:ext>
            </a:extLst>
          </p:cNvPr>
          <p:cNvSpPr>
            <a:spLocks noChangeAspect="1"/>
          </p:cNvSpPr>
          <p:nvPr/>
        </p:nvSpPr>
        <p:spPr>
          <a:xfrm>
            <a:off x="1208039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12" name="Flowchart: Connector 11">
            <a:hlinkClick r:id="rId8" action="ppaction://hlinksldjump"/>
            <a:extLst>
              <a:ext uri="{FF2B5EF4-FFF2-40B4-BE49-F238E27FC236}">
                <a16:creationId xmlns:a16="http://schemas.microsoft.com/office/drawing/2014/main" id="{2FD15B16-1023-4F76-AE84-9EFD59DAC5CC}"/>
              </a:ext>
            </a:extLst>
          </p:cNvPr>
          <p:cNvSpPr>
            <a:spLocks noChangeAspect="1"/>
          </p:cNvSpPr>
          <p:nvPr/>
        </p:nvSpPr>
        <p:spPr>
          <a:xfrm>
            <a:off x="1783564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13" name="Flowchart: Connector 12">
            <a:hlinkClick r:id="rId9" action="ppaction://hlinksldjump"/>
            <a:extLst>
              <a:ext uri="{FF2B5EF4-FFF2-40B4-BE49-F238E27FC236}">
                <a16:creationId xmlns:a16="http://schemas.microsoft.com/office/drawing/2014/main" id="{204BC75B-D540-4D91-BC21-9486AAA8F96F}"/>
              </a:ext>
            </a:extLst>
          </p:cNvPr>
          <p:cNvSpPr>
            <a:spLocks noChangeAspect="1"/>
          </p:cNvSpPr>
          <p:nvPr/>
        </p:nvSpPr>
        <p:spPr>
          <a:xfrm>
            <a:off x="2361451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14" name="Flowchart: Connector 13">
            <a:hlinkClick r:id="rId10" action="ppaction://hlinksldjump"/>
            <a:extLst>
              <a:ext uri="{FF2B5EF4-FFF2-40B4-BE49-F238E27FC236}">
                <a16:creationId xmlns:a16="http://schemas.microsoft.com/office/drawing/2014/main" id="{875F9065-1F82-41F9-BC76-09947E655E61}"/>
              </a:ext>
            </a:extLst>
          </p:cNvPr>
          <p:cNvSpPr>
            <a:spLocks noChangeAspect="1"/>
          </p:cNvSpPr>
          <p:nvPr/>
        </p:nvSpPr>
        <p:spPr>
          <a:xfrm>
            <a:off x="2936183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500779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January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399"/>
            <a:ext cx="3630612" cy="4200525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Perceived democrat scheming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Applauding China for their transparency and success at containing COVID-19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Supporting Republican representatives</a:t>
            </a:r>
          </a:p>
          <a:p>
            <a:pPr marL="80963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Dark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Jobs/economy</a:t>
            </a:r>
            <a:endParaRPr lang="en-CA" dirty="0">
              <a:ln w="0"/>
              <a:solidFill>
                <a:srgbClr val="8BB70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Soleimani assassination 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Impeachment</a:t>
            </a:r>
            <a:endParaRPr lang="en-CA" dirty="0"/>
          </a:p>
          <a:p>
            <a:endParaRPr lang="en-CA" dirty="0"/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6C9D0F8-7D5E-493A-A73F-7EE60ACC68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" t="3614" r="2441" b="4299"/>
          <a:stretch/>
        </p:blipFill>
        <p:spPr>
          <a:xfrm>
            <a:off x="4802973" y="194114"/>
            <a:ext cx="6802452" cy="6469771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7A02DC-97DA-4663-9E35-446AAFDAE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8E8FEF-C591-488B-A85A-C7725808C6A8}"/>
              </a:ext>
            </a:extLst>
          </p:cNvPr>
          <p:cNvCxnSpPr>
            <a:cxnSpLocks/>
            <a:endCxn id="9" idx="6"/>
          </p:cNvCxnSpPr>
          <p:nvPr/>
        </p:nvCxnSpPr>
        <p:spPr>
          <a:xfrm>
            <a:off x="632126" y="2213361"/>
            <a:ext cx="3022789" cy="2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Connector 6">
            <a:hlinkClick r:id="rId4" action="ppaction://hlinksldjump"/>
            <a:extLst>
              <a:ext uri="{FF2B5EF4-FFF2-40B4-BE49-F238E27FC236}">
                <a16:creationId xmlns:a16="http://schemas.microsoft.com/office/drawing/2014/main" id="{A1CB88FB-1473-4D69-B9C9-E7E3751156D5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9" name="Flowchart: Connector 8">
            <a:hlinkClick r:id="rId5" action="ppaction://hlinksldjump"/>
            <a:extLst>
              <a:ext uri="{FF2B5EF4-FFF2-40B4-BE49-F238E27FC236}">
                <a16:creationId xmlns:a16="http://schemas.microsoft.com/office/drawing/2014/main" id="{05AD1AD2-CD98-4D6A-9AB7-F76C94F3A688}"/>
              </a:ext>
            </a:extLst>
          </p:cNvPr>
          <p:cNvSpPr>
            <a:spLocks noChangeAspect="1"/>
          </p:cNvSpPr>
          <p:nvPr/>
        </p:nvSpPr>
        <p:spPr>
          <a:xfrm>
            <a:off x="3510915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  <p:sp>
        <p:nvSpPr>
          <p:cNvPr id="10" name="Flowchart: Connector 9">
            <a:hlinkClick r:id="rId6" action="ppaction://hlinksldjump"/>
            <a:extLst>
              <a:ext uri="{FF2B5EF4-FFF2-40B4-BE49-F238E27FC236}">
                <a16:creationId xmlns:a16="http://schemas.microsoft.com/office/drawing/2014/main" id="{67B6EC5D-FD9F-4C5F-B33C-4B2915709923}"/>
              </a:ext>
            </a:extLst>
          </p:cNvPr>
          <p:cNvSpPr>
            <a:spLocks noChangeAspect="1"/>
          </p:cNvSpPr>
          <p:nvPr/>
        </p:nvSpPr>
        <p:spPr>
          <a:xfrm>
            <a:off x="1208039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11" name="Flowchart: Connector 10">
            <a:hlinkClick r:id="rId7" action="ppaction://hlinksldjump"/>
            <a:extLst>
              <a:ext uri="{FF2B5EF4-FFF2-40B4-BE49-F238E27FC236}">
                <a16:creationId xmlns:a16="http://schemas.microsoft.com/office/drawing/2014/main" id="{A2B6727D-D329-4601-B680-BB67DBEEA4A1}"/>
              </a:ext>
            </a:extLst>
          </p:cNvPr>
          <p:cNvSpPr>
            <a:spLocks noChangeAspect="1"/>
          </p:cNvSpPr>
          <p:nvPr/>
        </p:nvSpPr>
        <p:spPr>
          <a:xfrm>
            <a:off x="1783564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12" name="Flowchart: Connector 11">
            <a:hlinkClick r:id="rId8" action="ppaction://hlinksldjump"/>
            <a:extLst>
              <a:ext uri="{FF2B5EF4-FFF2-40B4-BE49-F238E27FC236}">
                <a16:creationId xmlns:a16="http://schemas.microsoft.com/office/drawing/2014/main" id="{B5D9DCDE-EF7B-40FB-886E-BA9D18B32A25}"/>
              </a:ext>
            </a:extLst>
          </p:cNvPr>
          <p:cNvSpPr>
            <a:spLocks noChangeAspect="1"/>
          </p:cNvSpPr>
          <p:nvPr/>
        </p:nvSpPr>
        <p:spPr>
          <a:xfrm>
            <a:off x="2361451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13" name="Flowchart: Connector 12">
            <a:hlinkClick r:id="rId9" action="ppaction://hlinksldjump"/>
            <a:extLst>
              <a:ext uri="{FF2B5EF4-FFF2-40B4-BE49-F238E27FC236}">
                <a16:creationId xmlns:a16="http://schemas.microsoft.com/office/drawing/2014/main" id="{760D3670-D9B7-4411-B053-8E3C638AE3F5}"/>
              </a:ext>
            </a:extLst>
          </p:cNvPr>
          <p:cNvSpPr>
            <a:spLocks noChangeAspect="1"/>
          </p:cNvSpPr>
          <p:nvPr/>
        </p:nvSpPr>
        <p:spPr>
          <a:xfrm>
            <a:off x="2936183" y="2135397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27409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3270</TotalTime>
  <Words>510</Words>
  <Application>Microsoft Office PowerPoint</Application>
  <PresentationFormat>Widescreen</PresentationFormat>
  <Paragraphs>233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Community Analysis: Graphs of Top 100 Words by Frequency from Prominent Twitter Users</vt:lpstr>
      <vt:lpstr>Gephi Procedure</vt:lpstr>
      <vt:lpstr>@JustinTrudeau January 2020</vt:lpstr>
      <vt:lpstr>@JustinTrudeau February 2020</vt:lpstr>
      <vt:lpstr>@JustinTrudeau March 2020</vt:lpstr>
      <vt:lpstr>@JustinTrudeau April 2020</vt:lpstr>
      <vt:lpstr>@JustinTrudeau May 2020</vt:lpstr>
      <vt:lpstr>@JustinTrudeau May YTD 2020</vt:lpstr>
      <vt:lpstr>@realDonaldTrump January 2020</vt:lpstr>
      <vt:lpstr>@realDonaldTrump February 2020</vt:lpstr>
      <vt:lpstr>@realDonaldTrump March 2020</vt:lpstr>
      <vt:lpstr>@realDonaldTrump April 2020</vt:lpstr>
      <vt:lpstr>@realDonaldTrump May 2020</vt:lpstr>
      <vt:lpstr>@realDonaldTrump May YTD 2020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Nazareth</dc:creator>
  <cp:lastModifiedBy>Alexander Nazareth</cp:lastModifiedBy>
  <cp:revision>36</cp:revision>
  <dcterms:created xsi:type="dcterms:W3CDTF">2020-06-11T18:00:34Z</dcterms:created>
  <dcterms:modified xsi:type="dcterms:W3CDTF">2020-06-15T01:55:58Z</dcterms:modified>
</cp:coreProperties>
</file>